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13"/>
  </p:notesMasterIdLst>
  <p:handoutMasterIdLst>
    <p:handoutMasterId r:id="rId14"/>
  </p:handoutMasterIdLst>
  <p:sldIdLst>
    <p:sldId id="1048" r:id="rId3"/>
    <p:sldId id="980" r:id="rId4"/>
    <p:sldId id="995" r:id="rId5"/>
    <p:sldId id="1037" r:id="rId6"/>
    <p:sldId id="979" r:id="rId7"/>
    <p:sldId id="1042" r:id="rId8"/>
    <p:sldId id="1043" r:id="rId9"/>
    <p:sldId id="1041" r:id="rId10"/>
    <p:sldId id="959" r:id="rId11"/>
    <p:sldId id="872" r:id="rId12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047" autoAdjust="0"/>
  </p:normalViewPr>
  <p:slideViewPr>
    <p:cSldViewPr>
      <p:cViewPr varScale="1">
        <p:scale>
          <a:sx n="105" d="100"/>
          <a:sy n="105" d="100"/>
        </p:scale>
        <p:origin x="177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4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C027C4ED-725F-4FF8-9CD9-2D6D7C13786D}" type="datetimeFigureOut">
              <a:rPr lang="de-DE"/>
              <a:pPr>
                <a:defRPr/>
              </a:pPr>
              <a:t>03.06.2020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C4C2B71-5939-4CEB-8080-0C9C16B0D263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939142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40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>
                <a:latin typeface="Arial" panose="020B0604020202020204" pitchFamily="34" charset="0"/>
              </a:defRPr>
            </a:lvl1pPr>
          </a:lstStyle>
          <a:p>
            <a:fld id="{5F43B7F4-7E80-40AC-BFA7-82B2571ADA2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31842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0111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01375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975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97563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942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801933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571067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D77-78F7-4CD9-B9E8-8AC25B2D0E5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66930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A880A-36B6-4D6E-A1BD-B8CCDF3E37C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36659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843201-116F-4E8F-814D-325A268A4C3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55978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F1DDD0-441C-490C-BF21-C9DD72FC5CDB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166069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A461F5-2EEA-4C0C-8804-A85B99C8E42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049069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444471-98CA-45B0-BF5E-A1445F7991F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84238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Font typeface="Wingdings" pitchFamily="2" charset="2"/>
              <a:buChar char="§"/>
              <a:defRPr b="1"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buFont typeface="Wingdings" pitchFamily="2" charset="2"/>
              <a:buChar char="§"/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866006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7114F1-A0CB-4131-9BC0-51F0FE9276FE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12012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3BD0BB-E54C-49E0-B1DD-8C8F76C019D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24848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886C9A-3726-47D6-A5C5-5A9208551CA2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231578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C04C5B-0188-4B35-9801-E1096CA7FB6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460219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F66A22-3FDC-47BA-B1F4-03968A7F3A3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26800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6462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546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10276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24850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4145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275853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2544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This section 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533400" y="12192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7907338" y="6248400"/>
            <a:ext cx="6969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de-DE" altLang="en-US" sz="1000" b="0"/>
              <a:t>- </a:t>
            </a:r>
            <a:fld id="{2B74D56E-DC23-42CC-840C-8FEDE5C92694}" type="slidenum">
              <a:rPr lang="de-DE" altLang="en-US" sz="1000" b="0"/>
              <a:pPr eaLnBrk="1" hangingPunct="1"/>
              <a:t>‹#›</a:t>
            </a:fld>
            <a:r>
              <a:rPr lang="de-DE" altLang="en-US" sz="1000" b="0"/>
              <a:t> -</a:t>
            </a: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09600" y="60960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 noChangeArrowheads="1"/>
          </p:cNvSpPr>
          <p:nvPr>
            <p:ph type="ftr" sz="quarter" idx="3"/>
          </p:nvPr>
        </p:nvSpPr>
        <p:spPr>
          <a:xfrm>
            <a:off x="539750" y="6245225"/>
            <a:ext cx="4464050" cy="476250"/>
          </a:xfrm>
          <a:prstGeom prst="rect">
            <a:avLst/>
          </a:prstGeom>
          <a:ln/>
        </p:spPr>
        <p:txBody>
          <a:bodyPr/>
          <a:lstStyle>
            <a:lvl1pPr>
              <a:defRPr sz="1000" b="0" dirty="0" smtClean="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Tutorial: Introduction to Recommender Systems, ACM SAC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0033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700">
          <a:solidFill>
            <a:srgbClr val="0033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7EE55EDD-345D-4566-90F4-05F3A90D78B5}" type="slidenum">
              <a:rPr lang="de-DE" altLang="en-US"/>
              <a:pPr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Artificial Intelligence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From ANI to AGI to ASI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An example of deep learning in Computer Vision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Recent Advance in AI Technologies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Generative Models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Reinforcement Learning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Ensemble-based Learning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Transfer Learning</a:t>
            </a:r>
          </a:p>
          <a:p>
            <a:r>
              <a:rPr lang="en-US" dirty="0"/>
              <a:t>Pitfalls and Risks in AI</a:t>
            </a:r>
          </a:p>
          <a:p>
            <a:pPr lvl="1"/>
            <a:r>
              <a:rPr lang="en-US" dirty="0"/>
              <a:t>Adversarial Examples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330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Artificial Intelligence</a:t>
            </a:r>
            <a:endParaRPr lang="en-US" sz="2400" dirty="0"/>
          </a:p>
          <a:p>
            <a:pPr lvl="1"/>
            <a:r>
              <a:rPr lang="en-US"/>
              <a:t>ANI</a:t>
            </a:r>
            <a:endParaRPr lang="en-US" dirty="0"/>
          </a:p>
          <a:p>
            <a:pPr lvl="1"/>
            <a:r>
              <a:rPr lang="en-US" dirty="0"/>
              <a:t>Toward AGI and ASI</a:t>
            </a:r>
          </a:p>
          <a:p>
            <a:r>
              <a:rPr lang="en-US" dirty="0"/>
              <a:t>Recent Advance in AI Technologies</a:t>
            </a:r>
          </a:p>
          <a:p>
            <a:pPr lvl="1"/>
            <a:r>
              <a:rPr lang="en-US" dirty="0"/>
              <a:t>Generative Models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r>
              <a:rPr lang="en-US" dirty="0"/>
              <a:t>Ensemble-based Learning</a:t>
            </a:r>
          </a:p>
          <a:p>
            <a:pPr lvl="1"/>
            <a:r>
              <a:rPr lang="en-US" dirty="0"/>
              <a:t>Transfer Learning</a:t>
            </a:r>
          </a:p>
          <a:p>
            <a:r>
              <a:rPr lang="en-US" dirty="0"/>
              <a:t>Pitfalls and Risks in AI</a:t>
            </a:r>
          </a:p>
          <a:p>
            <a:pPr lvl="1"/>
            <a:r>
              <a:rPr lang="en-US" dirty="0"/>
              <a:t>Explainable Deep Learning is the Key</a:t>
            </a:r>
          </a:p>
        </p:txBody>
      </p:sp>
    </p:spTree>
    <p:extLst>
      <p:ext uri="{BB962C8B-B14F-4D97-AF65-F5344CB8AC3E}">
        <p14:creationId xmlns:p14="http://schemas.microsoft.com/office/powerpoint/2010/main" val="43839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3A89-159C-43D1-8BB6-4F9305BA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Pitfalls and Risk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0E89-246D-4FE4-B684-DF4B144E1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/>
              <a:t>Pitfalls and Risk of AI</a:t>
            </a:r>
          </a:p>
          <a:p>
            <a:pPr lvl="1"/>
            <a:r>
              <a:rPr lang="en-US" dirty="0"/>
              <a:t>AI systems can be fooled</a:t>
            </a:r>
          </a:p>
          <a:p>
            <a:pPr lvl="1"/>
            <a:r>
              <a:rPr lang="en-US" dirty="0"/>
              <a:t>Deep learning algorithms are far away from “explainable”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Poor quality of data</a:t>
            </a:r>
          </a:p>
          <a:p>
            <a:pPr lvl="2"/>
            <a:r>
              <a:rPr lang="en-US" dirty="0"/>
              <a:t>Good information to make good decisions</a:t>
            </a:r>
          </a:p>
          <a:p>
            <a:pPr lvl="1"/>
            <a:r>
              <a:rPr lang="en-US" dirty="0"/>
              <a:t>Uncertainty</a:t>
            </a:r>
          </a:p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Explainable deep learning</a:t>
            </a:r>
          </a:p>
          <a:p>
            <a:pPr lvl="1"/>
            <a:r>
              <a:rPr lang="en-US" dirty="0"/>
              <a:t>Uncertainty quantification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8AFBA0-9932-4BB8-8D17-5A4477DD2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510024"/>
            <a:ext cx="548640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0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5B89-D036-4182-88C0-6CAC125BD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Fooling the Facial Recognition Systems</a:t>
            </a:r>
          </a:p>
        </p:txBody>
      </p:sp>
      <p:pic>
        <p:nvPicPr>
          <p:cNvPr id="14338" name="Picture 2" descr="Hackers Dupe Facial Recognition Systems With Creepy Mask">
            <a:extLst>
              <a:ext uri="{FF2B5EF4-FFF2-40B4-BE49-F238E27FC236}">
                <a16:creationId xmlns:a16="http://schemas.microsoft.com/office/drawing/2014/main" id="{005BBA7F-A329-4436-BC88-EA892EEB8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4" y="2570937"/>
            <a:ext cx="3886210" cy="204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D6D9A1-7ED5-4077-9770-8C775A906F24}"/>
              </a:ext>
            </a:extLst>
          </p:cNvPr>
          <p:cNvSpPr/>
          <p:nvPr/>
        </p:nvSpPr>
        <p:spPr>
          <a:xfrm>
            <a:off x="611560" y="5301208"/>
            <a:ext cx="79629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0" dirty="0"/>
              <a:t>A </a:t>
            </a:r>
            <a:r>
              <a:rPr lang="en-US" sz="1600" b="0" dirty="0">
                <a:solidFill>
                  <a:srgbClr val="0070C0"/>
                </a:solidFill>
              </a:rPr>
              <a:t>face recognition</a:t>
            </a:r>
            <a:r>
              <a:rPr lang="en-US" sz="1600" b="0" dirty="0"/>
              <a:t> system can be fooled by 3D printed face mask, a picture, or even a mask with patterns.</a:t>
            </a:r>
            <a:endParaRPr lang="en-US" sz="1600" dirty="0"/>
          </a:p>
        </p:txBody>
      </p:sp>
      <p:pic>
        <p:nvPicPr>
          <p:cNvPr id="14340" name="Picture 4" descr="Masks That Fool Facial Recognition Technology">
            <a:extLst>
              <a:ext uri="{FF2B5EF4-FFF2-40B4-BE49-F238E27FC236}">
                <a16:creationId xmlns:a16="http://schemas.microsoft.com/office/drawing/2014/main" id="{11CB7FEC-8E20-4EC2-8C35-D20FC8706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037" y="2570936"/>
            <a:ext cx="5111740" cy="2040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146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D0708-41EC-4465-AFFB-EC86C74E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Adversarial Examples by Attribute Flipping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0D13D-E74A-49E7-AF9A-148F47E73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600200"/>
            <a:ext cx="367240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Adversarial examples </a:t>
            </a:r>
            <a:r>
              <a:rPr lang="en-US" dirty="0"/>
              <a:t>generated by </a:t>
            </a:r>
            <a:r>
              <a:rPr lang="en-US" dirty="0">
                <a:solidFill>
                  <a:srgbClr val="FFC000"/>
                </a:solidFill>
              </a:rPr>
              <a:t>fast flipping attribute (FFA) </a:t>
            </a:r>
            <a:r>
              <a:rPr lang="en-US" dirty="0"/>
              <a:t>technique by adding small, non-random perturbations to original inputs. </a:t>
            </a:r>
          </a:p>
          <a:p>
            <a:pPr marL="0" indent="0">
              <a:buNone/>
            </a:pPr>
            <a:r>
              <a:rPr lang="en-US" dirty="0"/>
              <a:t>The modifications remain </a:t>
            </a:r>
            <a:r>
              <a:rPr lang="en-US" dirty="0">
                <a:solidFill>
                  <a:srgbClr val="92D050"/>
                </a:solidFill>
              </a:rPr>
              <a:t>imperceptible</a:t>
            </a:r>
            <a:r>
              <a:rPr lang="en-US" dirty="0"/>
              <a:t> to human observers.</a:t>
            </a:r>
          </a:p>
          <a:p>
            <a:pPr marL="0" indent="0">
              <a:buNone/>
            </a:pPr>
            <a:r>
              <a:rPr lang="en-US" dirty="0"/>
              <a:t>Machine learning models are </a:t>
            </a:r>
            <a:r>
              <a:rPr lang="en-US" dirty="0">
                <a:solidFill>
                  <a:srgbClr val="C00000"/>
                </a:solidFill>
              </a:rPr>
              <a:t>vulnerable</a:t>
            </a:r>
            <a:r>
              <a:rPr lang="en-US" dirty="0"/>
              <a:t> to classify the original and adversarial example.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3214B0-0A17-40C4-978E-472648F95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1469040"/>
            <a:ext cx="4448919" cy="1680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D64754-88D1-4EF9-AEB9-8E7831CD8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232" y="3577695"/>
            <a:ext cx="4584578" cy="16801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844DB8-9C4A-49F5-8A68-050EBC0F17EC}"/>
              </a:ext>
            </a:extLst>
          </p:cNvPr>
          <p:cNvSpPr/>
          <p:nvPr/>
        </p:nvSpPr>
        <p:spPr>
          <a:xfrm>
            <a:off x="431552" y="6093048"/>
            <a:ext cx="57967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Are Facial Attributes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Adversarially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 Robust? arXiv:1605.05411</a:t>
            </a:r>
          </a:p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Andras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Rozsa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, Manuel Günther, Ethan M. Rudd, Terrance E. Boult</a:t>
            </a:r>
          </a:p>
        </p:txBody>
      </p:sp>
    </p:spTree>
    <p:extLst>
      <p:ext uri="{BB962C8B-B14F-4D97-AF65-F5344CB8AC3E}">
        <p14:creationId xmlns:p14="http://schemas.microsoft.com/office/powerpoint/2010/main" val="222000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22075-FA90-4C0A-A4C9-440C58178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Media</a:t>
            </a:r>
          </a:p>
        </p:txBody>
      </p:sp>
      <p:pic>
        <p:nvPicPr>
          <p:cNvPr id="9218" name="Picture 2" descr="Deepfake - Wikipedia">
            <a:extLst>
              <a:ext uri="{FF2B5EF4-FFF2-40B4-BE49-F238E27FC236}">
                <a16:creationId xmlns:a16="http://schemas.microsoft.com/office/drawing/2014/main" id="{F961A08E-ED6C-4B1E-AA33-F726BCEABCE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060847"/>
            <a:ext cx="3740816" cy="239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Mr Bean as Lois Lane &amp; Superman in Man of Steel. (DeepFake) - GIF ...">
            <a:extLst>
              <a:ext uri="{FF2B5EF4-FFF2-40B4-BE49-F238E27FC236}">
                <a16:creationId xmlns:a16="http://schemas.microsoft.com/office/drawing/2014/main" id="{938BFC0B-CA4E-4C30-BD69-1F45765F7BC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661" y="2060847"/>
            <a:ext cx="3740815" cy="239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4D42AF-5B53-4173-B5CA-DA3C77036301}"/>
              </a:ext>
            </a:extLst>
          </p:cNvPr>
          <p:cNvSpPr/>
          <p:nvPr/>
        </p:nvSpPr>
        <p:spPr>
          <a:xfrm>
            <a:off x="899592" y="4581128"/>
            <a:ext cx="29778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0" dirty="0">
                <a:solidFill>
                  <a:srgbClr val="00B050"/>
                </a:solidFill>
                <a:latin typeface="Helvetica Neue"/>
              </a:rPr>
              <a:t>Nicolas Cage </a:t>
            </a:r>
            <a:r>
              <a:rPr lang="en-US" sz="1600" b="0" dirty="0">
                <a:solidFill>
                  <a:srgbClr val="0070C0"/>
                </a:solidFill>
                <a:latin typeface="Helvetica Neue"/>
              </a:rPr>
              <a:t>as </a:t>
            </a:r>
            <a:r>
              <a:rPr lang="en-US" sz="1600" b="0" dirty="0">
                <a:solidFill>
                  <a:srgbClr val="C00000"/>
                </a:solidFill>
                <a:latin typeface="Helvetica Neue"/>
              </a:rPr>
              <a:t>Lois Lane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3CB26D-2ABE-47F8-A775-C324D1FA5EEB}"/>
              </a:ext>
            </a:extLst>
          </p:cNvPr>
          <p:cNvSpPr/>
          <p:nvPr/>
        </p:nvSpPr>
        <p:spPr>
          <a:xfrm>
            <a:off x="4915106" y="4581128"/>
            <a:ext cx="3659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0" dirty="0">
                <a:solidFill>
                  <a:srgbClr val="00B0F0"/>
                </a:solidFill>
                <a:latin typeface="Helvetica Neue"/>
              </a:rPr>
              <a:t>Mr. Bean </a:t>
            </a:r>
            <a:r>
              <a:rPr lang="en-US" sz="1600" b="0" dirty="0">
                <a:solidFill>
                  <a:srgbClr val="0070C0"/>
                </a:solidFill>
                <a:latin typeface="Helvetica Neue"/>
              </a:rPr>
              <a:t>as </a:t>
            </a:r>
            <a:r>
              <a:rPr lang="en-US" sz="1600" b="0" dirty="0">
                <a:solidFill>
                  <a:srgbClr val="C00000"/>
                </a:solidFill>
                <a:latin typeface="Helvetica Neue"/>
              </a:rPr>
              <a:t>Lois Lane </a:t>
            </a:r>
            <a:r>
              <a:rPr lang="en-US" sz="1600" b="0" dirty="0">
                <a:solidFill>
                  <a:srgbClr val="0070C0"/>
                </a:solidFill>
                <a:latin typeface="Helvetica Neue"/>
              </a:rPr>
              <a:t>and </a:t>
            </a:r>
            <a:r>
              <a:rPr lang="en-US" sz="1600" b="0" dirty="0">
                <a:solidFill>
                  <a:srgbClr val="7030A0"/>
                </a:solidFill>
                <a:latin typeface="Helvetica Neue"/>
              </a:rPr>
              <a:t>Superman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157B-A13A-49D2-9F90-9F86F7CA7D0E}"/>
              </a:ext>
            </a:extLst>
          </p:cNvPr>
          <p:cNvSpPr/>
          <p:nvPr/>
        </p:nvSpPr>
        <p:spPr>
          <a:xfrm>
            <a:off x="611560" y="5301208"/>
            <a:ext cx="79629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0" dirty="0" err="1">
                <a:solidFill>
                  <a:srgbClr val="0070C0"/>
                </a:solidFill>
              </a:rPr>
              <a:t>DeepFake</a:t>
            </a:r>
            <a:r>
              <a:rPr lang="en-US" sz="1600" b="0" dirty="0"/>
              <a:t>: Replace a person in an existing image or video with someone else's likeness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EE3CF7-4766-4D06-8CDD-9E901C6C8A6F}"/>
              </a:ext>
            </a:extLst>
          </p:cNvPr>
          <p:cNvSpPr/>
          <p:nvPr/>
        </p:nvSpPr>
        <p:spPr>
          <a:xfrm>
            <a:off x="539552" y="6247417"/>
            <a:ext cx="79629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0" dirty="0">
                <a:solidFill>
                  <a:schemeClr val="bg1">
                    <a:lumMod val="75000"/>
                  </a:schemeClr>
                </a:solidFill>
              </a:rPr>
              <a:t>Image Source: </a:t>
            </a:r>
            <a:r>
              <a:rPr lang="en-US" sz="1600" b="0" dirty="0" err="1">
                <a:solidFill>
                  <a:schemeClr val="bg1">
                    <a:lumMod val="75000"/>
                  </a:schemeClr>
                </a:solidFill>
              </a:rPr>
              <a:t>DeepFake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270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7BA4F-F1CB-4980-8319-4B6CF3F40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9B617-3FAB-4B53-8D1E-47F18EBFA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has a single point of failure – Bad Data</a:t>
            </a:r>
          </a:p>
          <a:p>
            <a:r>
              <a:rPr lang="en-US" dirty="0"/>
              <a:t>Common data quality problems</a:t>
            </a:r>
          </a:p>
          <a:p>
            <a:pPr lvl="1"/>
            <a:r>
              <a:rPr lang="en-US" dirty="0"/>
              <a:t>Data sparsity</a:t>
            </a:r>
          </a:p>
          <a:p>
            <a:pPr lvl="1"/>
            <a:r>
              <a:rPr lang="en-US" dirty="0"/>
              <a:t>Data corruption</a:t>
            </a:r>
          </a:p>
          <a:p>
            <a:pPr lvl="1"/>
            <a:r>
              <a:rPr lang="en-US" dirty="0"/>
              <a:t>Irrelevant data</a:t>
            </a:r>
          </a:p>
          <a:p>
            <a:pPr lvl="1"/>
            <a:r>
              <a:rPr lang="en-US" dirty="0"/>
              <a:t>Bad labeling</a:t>
            </a:r>
          </a:p>
          <a:p>
            <a:pPr lvl="1"/>
            <a:r>
              <a:rPr lang="en-US" dirty="0"/>
              <a:t>Unbalanced data</a:t>
            </a:r>
          </a:p>
          <a:p>
            <a:pPr lvl="1"/>
            <a:r>
              <a:rPr lang="en-US" dirty="0"/>
              <a:t>Missing data</a:t>
            </a:r>
          </a:p>
          <a:p>
            <a:pPr lvl="1"/>
            <a:r>
              <a:rPr lang="en-US" dirty="0"/>
              <a:t>Learning wrong patterns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92003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4351-006B-43CD-9B11-CC02C461D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Flower Classification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B7FDA-8809-4BCD-AB58-00AE05CD333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" t="25601" r="21036" b="25730"/>
          <a:stretch/>
        </p:blipFill>
        <p:spPr bwMode="auto">
          <a:xfrm>
            <a:off x="899592" y="1592796"/>
            <a:ext cx="7488832" cy="36724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9050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1EAE-A857-41D7-AD2A-458D54342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Explainable AI (XAI)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114F8-AB63-4493-A953-84A050BC4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b="0" dirty="0"/>
              <a:t>Explainable models, while maintaining a high level of learning performance (prediction accuracy)</a:t>
            </a:r>
          </a:p>
          <a:p>
            <a:r>
              <a:rPr lang="en-US" b="0" dirty="0"/>
              <a:t>Enable human users to understand, appropriately trust, and effectively manage the emerging generation of artificially intelligent partners.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6386" name="Picture 2" descr="https://www.darpa.mil/ddm_gallery/xai-figure2-inline-graphic.png">
            <a:extLst>
              <a:ext uri="{FF2B5EF4-FFF2-40B4-BE49-F238E27FC236}">
                <a16:creationId xmlns:a16="http://schemas.microsoft.com/office/drawing/2014/main" id="{8B706D13-3F60-4E43-8D99-809325E84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88513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7BEC03E-0008-48D1-B1E5-4546DA4B7F0D}"/>
              </a:ext>
            </a:extLst>
          </p:cNvPr>
          <p:cNvSpPr/>
          <p:nvPr/>
        </p:nvSpPr>
        <p:spPr>
          <a:xfrm>
            <a:off x="539552" y="6247417"/>
            <a:ext cx="79629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bg1">
                    <a:lumMod val="75000"/>
                  </a:schemeClr>
                </a:solidFill>
              </a:rPr>
              <a:t>Image Source: DARPA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850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of the Seminar Series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449246"/>
              </p:ext>
            </p:extLst>
          </p:nvPr>
        </p:nvGraphicFramePr>
        <p:xfrm>
          <a:off x="971600" y="1916832"/>
          <a:ext cx="7200800" cy="3299460"/>
        </p:xfrm>
        <a:graphic>
          <a:graphicData uri="http://schemas.openxmlformats.org/drawingml/2006/table">
            <a:tbl>
              <a:tblPr firstRow="1" firstCol="1" bandRow="1"/>
              <a:tblGrid>
                <a:gridCol w="720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301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June 4: Survey of Artificial Intelligence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June 11: Survey of Big Data Analysis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June 18: Dimensionality Reduction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June 25: Generative Adversarial Networks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 2: Semi-supervised Learning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 9: Feature Generation, Extraction, and Selection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 16: Object Detection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 23: Sensor Data Processing and Learning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 30: Ensemble-based Learning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7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August 6: Pitfalls and Risks of AI and Big Data Analysis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590502"/>
      </p:ext>
    </p:extLst>
  </p:cSld>
  <p:clrMapOvr>
    <a:masterClrMapping/>
  </p:clrMapOvr>
</p:sld>
</file>

<file path=ppt/theme/theme1.xml><?xml version="1.0" encoding="utf-8"?>
<a:theme xmlns:a="http://schemas.openxmlformats.org/drawingml/2006/main" name="17_habv">
  <a:themeElements>
    <a:clrScheme name="17_hab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7_hab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17_hab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enutzerdefiniertes Design">
  <a:themeElements>
    <a:clrScheme name="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22018</TotalTime>
  <Words>388</Words>
  <Application>Microsoft Office PowerPoint</Application>
  <PresentationFormat>On-screen Show (4:3)</PresentationFormat>
  <Paragraphs>77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Helvetica Neue</vt:lpstr>
      <vt:lpstr>Arial</vt:lpstr>
      <vt:lpstr>Calibri</vt:lpstr>
      <vt:lpstr>Helvetica</vt:lpstr>
      <vt:lpstr>Times New Roman</vt:lpstr>
      <vt:lpstr>Verdana</vt:lpstr>
      <vt:lpstr>Wingdings</vt:lpstr>
      <vt:lpstr>17_habv</vt:lpstr>
      <vt:lpstr>Benutzerdefiniertes Design</vt:lpstr>
      <vt:lpstr>Agenda</vt:lpstr>
      <vt:lpstr>Pitfalls and Risk of AI</vt:lpstr>
      <vt:lpstr>Fooling the Facial Recognition Systems</vt:lpstr>
      <vt:lpstr>Adversarial Examples by Attribute Flipping</vt:lpstr>
      <vt:lpstr>Synthetic Media</vt:lpstr>
      <vt:lpstr>Data Quality</vt:lpstr>
      <vt:lpstr>Flower Classification Project</vt:lpstr>
      <vt:lpstr>Explainable AI (XAI)</vt:lpstr>
      <vt:lpstr>Schedule of the Seminar Series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Yaohang Li</dc:creator>
  <cp:lastModifiedBy>Yaohang Li</cp:lastModifiedBy>
  <cp:revision>213</cp:revision>
  <dcterms:created xsi:type="dcterms:W3CDTF">2020-05-15T23:51:31Z</dcterms:created>
  <dcterms:modified xsi:type="dcterms:W3CDTF">2020-06-03T16:47:42Z</dcterms:modified>
</cp:coreProperties>
</file>